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4" r:id="rId4"/>
    <p:sldMasterId id="2147483667" r:id="rId5"/>
  </p:sldMasterIdLst>
  <p:notesMasterIdLst>
    <p:notesMasterId r:id="rId43"/>
  </p:notesMasterIdLst>
  <p:handoutMasterIdLst>
    <p:handoutMasterId r:id="rId44"/>
  </p:handoutMasterIdLst>
  <p:sldIdLst>
    <p:sldId id="513" r:id="rId6"/>
    <p:sldId id="488" r:id="rId7"/>
    <p:sldId id="489" r:id="rId8"/>
    <p:sldId id="490" r:id="rId9"/>
    <p:sldId id="491" r:id="rId10"/>
    <p:sldId id="492" r:id="rId11"/>
    <p:sldId id="514" r:id="rId12"/>
    <p:sldId id="515" r:id="rId13"/>
    <p:sldId id="516" r:id="rId14"/>
    <p:sldId id="517" r:id="rId15"/>
    <p:sldId id="518" r:id="rId16"/>
    <p:sldId id="519" r:id="rId17"/>
    <p:sldId id="521" r:id="rId18"/>
    <p:sldId id="522" r:id="rId19"/>
    <p:sldId id="523" r:id="rId20"/>
    <p:sldId id="524" r:id="rId21"/>
    <p:sldId id="525" r:id="rId22"/>
    <p:sldId id="526" r:id="rId23"/>
    <p:sldId id="527" r:id="rId24"/>
    <p:sldId id="528" r:id="rId25"/>
    <p:sldId id="529" r:id="rId26"/>
    <p:sldId id="530" r:id="rId27"/>
    <p:sldId id="531" r:id="rId28"/>
    <p:sldId id="544" r:id="rId29"/>
    <p:sldId id="545" r:id="rId30"/>
    <p:sldId id="532" r:id="rId31"/>
    <p:sldId id="533" r:id="rId32"/>
    <p:sldId id="534" r:id="rId33"/>
    <p:sldId id="535" r:id="rId34"/>
    <p:sldId id="536" r:id="rId35"/>
    <p:sldId id="538" r:id="rId36"/>
    <p:sldId id="537" r:id="rId37"/>
    <p:sldId id="539" r:id="rId38"/>
    <p:sldId id="540" r:id="rId39"/>
    <p:sldId id="541" r:id="rId40"/>
    <p:sldId id="542" r:id="rId41"/>
    <p:sldId id="543" r:id="rId42"/>
  </p:sldIdLst>
  <p:sldSz cx="9906000" cy="6858000" type="A4"/>
  <p:notesSz cx="6797675" cy="9926638"/>
  <p:embeddedFontLst>
    <p:embeddedFont>
      <p:font typeface="ABeeZee" panose="020B0604020202020204" charset="0"/>
      <p:regular r:id="rId45"/>
      <p:bold r:id="rId46"/>
      <p:italic r:id="rId47"/>
      <p:boldItalic r:id="rId48"/>
    </p:embeddedFont>
    <p:embeddedFont>
      <p:font typeface="ABeeZee" panose="020B0604020202020204" charset="0"/>
      <p:regular r:id="rId45"/>
      <p:bold r:id="rId46"/>
      <p:italic r:id="rId47"/>
      <p:boldItalic r:id="rId48"/>
    </p:embeddedFont>
    <p:embeddedFont>
      <p:font typeface="Roboto" panose="02000000000000000000" pitchFamily="2" charset="0"/>
      <p:regular r:id="rId49"/>
      <p:bold r:id="rId50"/>
      <p:italic r:id="rId51"/>
      <p:boldItalic r:id="rId5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it Outline" id="{4B5A7632-071C-4311-9B5E-BDF1D76673F2}">
          <p14:sldIdLst>
            <p14:sldId id="513"/>
            <p14:sldId id="488"/>
            <p14:sldId id="489"/>
            <p14:sldId id="490"/>
            <p14:sldId id="491"/>
            <p14:sldId id="492"/>
            <p14:sldId id="514"/>
            <p14:sldId id="515"/>
            <p14:sldId id="516"/>
            <p14:sldId id="517"/>
            <p14:sldId id="518"/>
            <p14:sldId id="519"/>
            <p14:sldId id="521"/>
            <p14:sldId id="522"/>
            <p14:sldId id="523"/>
            <p14:sldId id="524"/>
            <p14:sldId id="525"/>
            <p14:sldId id="526"/>
            <p14:sldId id="527"/>
            <p14:sldId id="528"/>
            <p14:sldId id="529"/>
            <p14:sldId id="530"/>
            <p14:sldId id="531"/>
            <p14:sldId id="544"/>
            <p14:sldId id="545"/>
            <p14:sldId id="532"/>
            <p14:sldId id="533"/>
            <p14:sldId id="534"/>
            <p14:sldId id="535"/>
            <p14:sldId id="536"/>
            <p14:sldId id="538"/>
            <p14:sldId id="537"/>
            <p14:sldId id="539"/>
            <p14:sldId id="540"/>
            <p14:sldId id="541"/>
            <p14:sldId id="542"/>
            <p14:sldId id="54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FAD479-02D9-AE1D-96CE-0E81AC46F11F}" name="Faye Johnson" initials="FJ" userId="S::faye.johnson@unitedlearning.org.uk::d8615b50-3036-4b21-8316-81c27d61a7ed" providerId="AD"/>
  <p188:author id="{70DA739A-678B-5775-597A-1902209A38AD}" name="Alicia Shanks" initials="AS" userId="S::alicia.shanks@unitedlearning.org.uk::3c82d5bd-0894-471d-8f79-880187f0fd4b" providerId="AD"/>
  <p188:author id="{C833E4BA-E012-CD07-1FD3-0F30CCFF34BF}" name="Charlie Cutler" initials="CC" userId="S::Charlie.Cutler@unitedlearning.org.uk::c5b094de-3707-4aae-994d-70175e9a146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ie Cutler" initials="CC" lastIdx="15" clrIdx="0">
    <p:extLst>
      <p:ext uri="{19B8F6BF-5375-455C-9EA6-DF929625EA0E}">
        <p15:presenceInfo xmlns:p15="http://schemas.microsoft.com/office/powerpoint/2012/main" userId="S::Charlie.Cutler@unitedlearning.org.uk::c5b094de-3707-4aae-994d-70175e9a1467" providerId="AD"/>
      </p:ext>
    </p:extLst>
  </p:cmAuthor>
  <p:cmAuthor id="2" name="Proofed" initials="PI" lastIdx="4" clrIdx="1">
    <p:extLst>
      <p:ext uri="{19B8F6BF-5375-455C-9EA6-DF929625EA0E}">
        <p15:presenceInfo xmlns:p15="http://schemas.microsoft.com/office/powerpoint/2012/main" userId="Proofe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4E2"/>
    <a:srgbClr val="8262A6"/>
    <a:srgbClr val="E5E4F1"/>
    <a:srgbClr val="999999"/>
    <a:srgbClr val="B9B8BD"/>
    <a:srgbClr val="B4AFBF"/>
    <a:srgbClr val="48355B"/>
    <a:srgbClr val="D55D5D"/>
    <a:srgbClr val="C2C2C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A24380-515D-3C1B-C2AB-25AB8CE95768}" v="25" dt="2025-10-16T06:45:06.7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3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font" Target="fonts/font3.fntdata"/><Relationship Id="rId50" Type="http://schemas.openxmlformats.org/officeDocument/2006/relationships/font" Target="fonts/font6.fntdata"/><Relationship Id="rId55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font" Target="fonts/font1.fntdata"/><Relationship Id="rId53" Type="http://schemas.openxmlformats.org/officeDocument/2006/relationships/commentAuthors" Target="commentAuthors.xml"/><Relationship Id="rId58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notesMaster" Target="notesMasters/notesMaster1.xml"/><Relationship Id="rId48" Type="http://schemas.openxmlformats.org/officeDocument/2006/relationships/font" Target="fonts/font4.fntdata"/><Relationship Id="rId56" Type="http://schemas.openxmlformats.org/officeDocument/2006/relationships/theme" Target="theme/theme1.xml"/><Relationship Id="rId8" Type="http://schemas.openxmlformats.org/officeDocument/2006/relationships/slide" Target="slides/slide3.xml"/><Relationship Id="rId51" Type="http://schemas.openxmlformats.org/officeDocument/2006/relationships/font" Target="fonts/font7.fntdata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font" Target="fonts/font2.fntdata"/><Relationship Id="rId59" Type="http://schemas.microsoft.com/office/2015/10/relationships/revisionInfo" Target="revisionInfo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font" Target="fonts/font5.fntdata"/><Relationship Id="rId57" Type="http://schemas.openxmlformats.org/officeDocument/2006/relationships/tableStyles" Target="tableStyles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handoutMaster" Target="handoutMasters/handoutMaster1.xml"/><Relationship Id="rId52" Type="http://schemas.openxmlformats.org/officeDocument/2006/relationships/font" Target="fonts/font8.fntdata"/><Relationship Id="rId60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May" userId="S::steven.may@barnsley-academy.org::1196dc3a-0bf0-49a1-ba3e-86faaab22aa4" providerId="AD" clId="Web-{0EA24380-515D-3C1B-C2AB-25AB8CE95768}"/>
    <pc:docChg chg="modSld">
      <pc:chgData name="Steven May" userId="S::steven.may@barnsley-academy.org::1196dc3a-0bf0-49a1-ba3e-86faaab22aa4" providerId="AD" clId="Web-{0EA24380-515D-3C1B-C2AB-25AB8CE95768}" dt="2025-10-16T06:45:06.768" v="3"/>
      <pc:docMkLst>
        <pc:docMk/>
      </pc:docMkLst>
      <pc:sldChg chg="modSp">
        <pc:chgData name="Steven May" userId="S::steven.may@barnsley-academy.org::1196dc3a-0bf0-49a1-ba3e-86faaab22aa4" providerId="AD" clId="Web-{0EA24380-515D-3C1B-C2AB-25AB8CE95768}" dt="2025-10-16T06:45:06.768" v="3"/>
        <pc:sldMkLst>
          <pc:docMk/>
          <pc:sldMk cId="3663263256" sldId="514"/>
        </pc:sldMkLst>
        <pc:graphicFrameChg chg="mod modGraphic">
          <ac:chgData name="Steven May" userId="S::steven.may@barnsley-academy.org::1196dc3a-0bf0-49a1-ba3e-86faaab22aa4" providerId="AD" clId="Web-{0EA24380-515D-3C1B-C2AB-25AB8CE95768}" dt="2025-10-16T06:45:06.768" v="3"/>
          <ac:graphicFrameMkLst>
            <pc:docMk/>
            <pc:sldMk cId="3663263256" sldId="514"/>
            <ac:graphicFrameMk id="6" creationId="{A397F58E-D14C-3E88-6544-BA42512FB726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042433-7471-4BF9-9454-362971E083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426AA-D9C7-4D34-926F-EEDA1CC24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B0CAA-05EE-4C9B-87E1-B84DD3F9BCC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AA67F-0E09-493E-B802-2C4BF9A8D3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0010E-F8C8-404A-82FF-B1A0AE7B82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F0B46-7623-4305-AEF1-309F386B2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6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D3110-32D0-4452-834B-9411AA72836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7F3D-A76E-462C-91BC-6AD2B2EF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3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0176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Tropical storms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064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Tropical storms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51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Tropical storms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3300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1E680-BEF6-310D-2220-A85067CE0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4A11E7-0721-E2C5-D49F-987E294DC6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74A533-CCB1-98AE-7C4C-D23E0269C6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F1E48C-5ED0-F1EA-F82D-8FA29D8214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5308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7BFB4-52F7-9A50-4715-19714BEED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347C00-5DAC-10A0-6DB3-B7F9F6F2E7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24C669-AC49-90E1-346F-758B23361A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B68A4-8EF6-9240-3220-FDEA1A7F7F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030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FEBA5-0895-07B5-C3C3-102392944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07D1B2-6DD3-D62C-1E03-79EAD34DCB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0493FBE-BD53-2D03-2624-BDD922E746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FA33C-683B-E367-00D1-49FBEBCB65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891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57F1A-0A77-2332-3854-36FF6409F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ADD886-8EE9-6B45-57D9-50732FA95C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B77524-AB10-C89D-185C-756CA74BDE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36CEA4-EDD7-A969-F4B0-9961FDD194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526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01CD5-EAB6-FFA9-838B-FC7057109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51D829-1998-F59A-AF3C-13515580B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F6D0FC-CFD4-6049-3204-ABEA1A4B22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70F72-55FD-7823-0388-48EF23F4BE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8301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ABCE2-849A-7AF6-7CCB-ABDA6EA67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A18462-9761-93E7-4BF7-D3593C10B6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D3D443-ED67-431E-7EB8-81D9858CDB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64E92-F545-AB9B-8EF2-425430B811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2796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41C87-4AEF-7360-E6F8-A48924C9C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7380F4-6234-789C-9AF8-F11C4EE8C2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F096FF-9288-4A36-8B28-975C229E23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2F457D-328F-0BAB-D8E4-49D937ED64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4444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ABCCB-ABA4-6748-8E3F-7A3C1D7E5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C2264D-3D18-3EDE-9543-1A23CB2076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E63E9-C82A-9FF0-F523-913185ADA3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4874F-2E1B-C5CF-CF63-45AA4CDB3E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0307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D6B03-AC50-1C8E-3C6F-D62979E24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DAEB31-61D9-85E9-9D85-C9EF1E6E0F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8F8467-5B34-DCB3-4CA7-DA38935AF9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A845D-8DD8-A52D-102C-3DF41006A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2592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5E7A4-723D-FBCD-CEEE-B5E509F0D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EBD131-AA6E-6D05-4FFB-029957C345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8BB56B-64AE-A0AB-C2DE-FA331C196E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9EB15-74A8-F88F-2AD9-EA5EB1F2BF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7306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F3BD4-1AF3-F5A4-D105-68731D9D6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1375D4-7F85-4AEE-73F2-8F064F0FCD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F06DC3-08D7-5760-D9EA-A126BC6958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B59872-16DA-1F6F-9F87-7CE60104F4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2858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9FB73-1B8F-CF0C-D062-300C9DEEC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173A0C-D7B9-2B1E-FF39-5554397B8A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5E8CAF-0EA8-8821-4A2C-042220D5A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8857D-9E30-F5B4-30FB-5841D7E0FE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4838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B134B-192F-0A3A-DCEE-0F1818070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BC1A05-D48F-565A-3AF8-CECA3C6656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C932A7-F84C-BF6C-5593-1BC19DEF7A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02FF8B-52B1-3E56-A50E-25FD22019D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5707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1A751-2C00-9045-1A2C-C6E9536D2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DE58E5-35EB-6C56-5535-B613ABF7B7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622278-D6DF-7158-BDD3-A95D82F341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988FC-084A-4553-4D44-943975E0D6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4109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3FF7B-5884-1F89-2327-D9631C247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A49B08-C282-DEFB-5B86-49F7333B79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9E6C8A-B3B2-9964-19E0-C5A37D4AE0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D843B9-C446-84C6-5D10-182BAC7CD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7516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DE680-4963-FC53-4C21-17017CD5A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9C8C59-3C60-B2D0-3741-F1F24B3E78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63CE7E-6604-D4B4-3764-F0F5AB5BAA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419D1-10F7-B8E0-0D55-58EE38CA38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382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3D60A-5D30-6906-E91A-2B3C824DF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23D6E8-A13E-3CCA-6833-B415763B52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92ADE4-A732-5D9C-0BE7-47044107E6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69C9-FF41-D8F0-45F9-277EB5F859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361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1957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0B9DD-9C02-FC37-03B6-564A69153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32AFA2-27AC-B569-BB84-D5233FFF5A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FD2EE3-EE45-4776-693B-22276F1DF9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9D1E0-B468-BCF4-1A76-B89297CBBE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274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A018D-1DAF-5D53-8D34-8412954A0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8AADB8-66E0-993B-726C-4B1B93A05A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573DDC-8593-A567-3CB7-5F7610D958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1B842-9076-9A0E-12AC-3660A520BF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7847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32DA5-FD5C-C09E-F652-1BA98CF93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930DEC-E53A-2A05-0128-5844484A3D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0EB90E-3AFC-3F1A-A5FF-A8BC5BAA3A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F0C9D-0E24-3AF1-42FC-70731669DB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51006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A5290-BCA7-DB25-010D-6622B44B7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FC59F-1C69-E37E-2299-BA5E7A2540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A97092-E84C-D0EE-0A6B-733FB15D66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C102BE-1D73-EC88-B07D-48629CEAFB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3817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E0DD5-3C86-9CE0-6F7B-3F13CF7F6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61CB93-8CFA-2970-94F3-B5E52FA83B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75878D-77E0-C6F4-352B-0E9D8E470F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3FEA0D-199C-1E78-0F2E-C272DB0CE2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95766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6B92E-4B75-C51E-77EA-018F30C8A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C48194-310F-58D4-8D09-9E77EE1A8A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FAC1B8-5A71-BAC7-061E-7665B984ED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85269-F0A5-2545-E8F2-F88BA004AE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00482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0AF0F-66F6-CC36-91B2-6E6F0D9A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D85E67-E36E-83AB-2B73-D204951B3E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5F98D6-6D9D-DC09-1FCB-AEFEBA197B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51944C-821A-12E4-D323-1765005A8F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446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Tectonics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2129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Climate 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32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Climate 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248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Climate 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787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Climate 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4516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Tropical storms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942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96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6451393" y="3108852"/>
            <a:ext cx="6583334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1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5BF6F-F1CD-2D62-596D-FB968C2E52A0}"/>
              </a:ext>
            </a:extLst>
          </p:cNvPr>
          <p:cNvSpPr/>
          <p:nvPr userDrawn="1"/>
        </p:nvSpPr>
        <p:spPr>
          <a:xfrm rot="5400000">
            <a:off x="6449926" y="3107603"/>
            <a:ext cx="6586267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11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72A5E7-274A-395E-21EF-898BCF9C39B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52FCB5-446D-0733-0A9B-FCCF1C282FC0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342892-55FB-9368-26D2-BCCAB8498DF7}"/>
              </a:ext>
            </a:extLst>
          </p:cNvPr>
          <p:cNvSpPr/>
          <p:nvPr userDrawn="1"/>
        </p:nvSpPr>
        <p:spPr>
          <a:xfrm rot="5400000">
            <a:off x="8654183" y="907292"/>
            <a:ext cx="2186362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74B38B-CDEB-E7E9-CFAB-C61D409A7331}"/>
              </a:ext>
            </a:extLst>
          </p:cNvPr>
          <p:cNvSpPr txBox="1"/>
          <p:nvPr userDrawn="1"/>
        </p:nvSpPr>
        <p:spPr>
          <a:xfrm rot="16200000">
            <a:off x="8651557" y="914667"/>
            <a:ext cx="21863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Autumn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971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66D1E3-517B-A2C7-25E7-EFA7F731BDC9}"/>
              </a:ext>
            </a:extLst>
          </p:cNvPr>
          <p:cNvSpPr/>
          <p:nvPr userDrawn="1"/>
        </p:nvSpPr>
        <p:spPr>
          <a:xfrm rot="5400000">
            <a:off x="8660258" y="3094868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DED0D-BC10-9BE0-198A-7320E31B6494}"/>
              </a:ext>
            </a:extLst>
          </p:cNvPr>
          <p:cNvSpPr txBox="1"/>
          <p:nvPr userDrawn="1"/>
        </p:nvSpPr>
        <p:spPr>
          <a:xfrm rot="16200000">
            <a:off x="8652632" y="310224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Spring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01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0CD5BE-0CC7-C964-13DD-A9D6444FD772}"/>
              </a:ext>
            </a:extLst>
          </p:cNvPr>
          <p:cNvSpPr/>
          <p:nvPr userDrawn="1"/>
        </p:nvSpPr>
        <p:spPr>
          <a:xfrm rot="5400000">
            <a:off x="8656291" y="5300551"/>
            <a:ext cx="2202489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ABeeZee" panose="020B0604020202020204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5D4B74-9317-12CC-D5C7-23BB953BB2D8}"/>
              </a:ext>
            </a:extLst>
          </p:cNvPr>
          <p:cNvSpPr txBox="1"/>
          <p:nvPr userDrawn="1"/>
        </p:nvSpPr>
        <p:spPr>
          <a:xfrm rot="16200000">
            <a:off x="8652632" y="532856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Summer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8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A7E4AB-284A-9FAD-5D81-D3947C793E48}"/>
              </a:ext>
            </a:extLst>
          </p:cNvPr>
          <p:cNvSpPr/>
          <p:nvPr userDrawn="1"/>
        </p:nvSpPr>
        <p:spPr>
          <a:xfrm>
            <a:off x="49939" y="279647"/>
            <a:ext cx="6203769" cy="410012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0AD36F-9F47-93E7-68DA-9D31B04EC20F}"/>
              </a:ext>
            </a:extLst>
          </p:cNvPr>
          <p:cNvSpPr/>
          <p:nvPr userDrawn="1"/>
        </p:nvSpPr>
        <p:spPr>
          <a:xfrm>
            <a:off x="49939" y="50141"/>
            <a:ext cx="9806122" cy="6528212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BE6A53E-99FE-A687-A6B5-360D0D4A5C39}"/>
              </a:ext>
            </a:extLst>
          </p:cNvPr>
          <p:cNvGrpSpPr/>
          <p:nvPr userDrawn="1"/>
        </p:nvGrpSpPr>
        <p:grpSpPr>
          <a:xfrm>
            <a:off x="-746166" y="6217602"/>
            <a:ext cx="1555380" cy="1321435"/>
            <a:chOff x="-746166" y="6217602"/>
            <a:chExt cx="1555380" cy="1321435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5DBE3411-C1D7-86A2-0A20-2E651C6D6FF9}"/>
                </a:ext>
              </a:extLst>
            </p:cNvPr>
            <p:cNvSpPr/>
            <p:nvPr userDrawn="1"/>
          </p:nvSpPr>
          <p:spPr>
            <a:xfrm>
              <a:off x="-746166" y="6217602"/>
              <a:ext cx="1555380" cy="1321435"/>
            </a:xfrm>
            <a:prstGeom prst="arc">
              <a:avLst>
                <a:gd name="adj1" fmla="val 16252508"/>
                <a:gd name="adj2" fmla="val 20226505"/>
              </a:avLst>
            </a:prstGeom>
            <a:solidFill>
              <a:sysClr val="window" lastClr="FFFFFF"/>
            </a:solidFill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8B8BE7F-5AB1-2D98-875E-543856FE6B4A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83D9C042-77C2-0EB6-F1E0-1B462CE63F93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" y="6388663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08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292963" y="6567595"/>
            <a:ext cx="9631878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47610" y="6530513"/>
            <a:ext cx="9858390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26CF58C-35B7-4ACA-9825-902E71CDE024}"/>
              </a:ext>
            </a:extLst>
          </p:cNvPr>
          <p:cNvSpPr txBox="1">
            <a:spLocks/>
          </p:cNvSpPr>
          <p:nvPr userDrawn="1"/>
        </p:nvSpPr>
        <p:spPr>
          <a:xfrm>
            <a:off x="2026583" y="6594683"/>
            <a:ext cx="5852834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n w="12700">
                  <a:noFill/>
                </a:ln>
                <a:solidFill>
                  <a:schemeClr val="bg2"/>
                </a:solidFill>
              </a:rPr>
              <a:t>Teacher Pack  |  Geography  |  Year 7  |  Spring 1 |  </a:t>
            </a:r>
            <a:r>
              <a:rPr lang="en-US" sz="900" b="1">
                <a:ln w="12700">
                  <a:noFill/>
                </a:ln>
                <a:solidFill>
                  <a:schemeClr val="accent1"/>
                </a:solidFill>
              </a:rPr>
              <a:t>Unit title </a:t>
            </a:r>
            <a:endParaRPr lang="en-GB" sz="900" b="1">
              <a:ln w="12700">
                <a:noFill/>
              </a:ln>
              <a:solidFill>
                <a:schemeClr val="accent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636252" y="6270116"/>
            <a:ext cx="1260323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5" y="4352552"/>
              <a:ext cx="731916" cy="588654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C45D1-8A1B-2FE6-98EA-07500312C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03235"/>
            <a:ext cx="8543925" cy="524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6B593-A629-3962-1B97-99ADA71BB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627458"/>
            <a:ext cx="8543925" cy="1382430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3" r:id="rId3"/>
    <p:sldLayoutId id="2147483674" r:id="rId4"/>
    <p:sldLayoutId id="214748367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0" indent="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7EA37-F999-402D-450A-751E42868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D208053F-EADE-7BAF-06CA-983690FB2F4A}"/>
              </a:ext>
            </a:extLst>
          </p:cNvPr>
          <p:cNvSpPr txBox="1">
            <a:spLocks/>
          </p:cNvSpPr>
          <p:nvPr/>
        </p:nvSpPr>
        <p:spPr>
          <a:xfrm>
            <a:off x="464637" y="1068679"/>
            <a:ext cx="8742556" cy="1975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Geography Core Knowledge Booklet – KS4</a:t>
            </a:r>
            <a:endParaRPr lang="en-GB" sz="12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C173DB-3D1B-7B47-26C5-FDDAC15DAC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059369"/>
              </p:ext>
            </p:extLst>
          </p:nvPr>
        </p:nvGraphicFramePr>
        <p:xfrm>
          <a:off x="464637" y="3249986"/>
          <a:ext cx="8742558" cy="219975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71279">
                  <a:extLst>
                    <a:ext uri="{9D8B030D-6E8A-4147-A177-3AD203B41FA5}">
                      <a16:colId xmlns:a16="http://schemas.microsoft.com/office/drawing/2014/main" val="3221006937"/>
                    </a:ext>
                  </a:extLst>
                </a:gridCol>
                <a:gridCol w="4371279">
                  <a:extLst>
                    <a:ext uri="{9D8B030D-6E8A-4147-A177-3AD203B41FA5}">
                      <a16:colId xmlns:a16="http://schemas.microsoft.com/office/drawing/2014/main" val="1076409870"/>
                    </a:ext>
                  </a:extLst>
                </a:gridCol>
              </a:tblGrid>
              <a:tr h="733251">
                <a:tc>
                  <a:txBody>
                    <a:bodyPr/>
                    <a:lstStyle/>
                    <a:p>
                      <a:r>
                        <a:rPr lang="en-GB" sz="2000">
                          <a:solidFill>
                            <a:schemeClr val="bg1"/>
                          </a:solidFill>
                        </a:rPr>
                        <a:t>Unit 1: Hazardous Earth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204140"/>
                  </a:ext>
                </a:extLst>
              </a:tr>
              <a:tr h="733251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bg1"/>
                          </a:solidFill>
                        </a:rPr>
                        <a:t>Unit 2: Development 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86294"/>
                  </a:ext>
                </a:extLst>
              </a:tr>
              <a:tr h="733251">
                <a:tc>
                  <a:txBody>
                    <a:bodyPr/>
                    <a:lstStyle/>
                    <a:p>
                      <a:r>
                        <a:rPr lang="en-GB" sz="2000" b="1">
                          <a:solidFill>
                            <a:schemeClr val="bg1"/>
                          </a:solidFill>
                        </a:rPr>
                        <a:t>Unit 3: Urbanisation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007997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B7B7A2C1-1EFB-4320-4F0A-30A050EFEEA9}"/>
              </a:ext>
            </a:extLst>
          </p:cNvPr>
          <p:cNvGrpSpPr/>
          <p:nvPr/>
        </p:nvGrpSpPr>
        <p:grpSpPr>
          <a:xfrm>
            <a:off x="7950820" y="192065"/>
            <a:ext cx="1702416" cy="1249650"/>
            <a:chOff x="4069964" y="1546359"/>
            <a:chExt cx="1600200" cy="1143001"/>
          </a:xfrm>
        </p:grpSpPr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CDE83D8C-7425-6841-AE49-4BBD369B48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69964" y="1546360"/>
              <a:ext cx="1600200" cy="1143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0F58A11-AD98-AF7D-9569-2EC902BB6670}"/>
                </a:ext>
              </a:extLst>
            </p:cNvPr>
            <p:cNvSpPr txBox="1"/>
            <p:nvPr/>
          </p:nvSpPr>
          <p:spPr>
            <a:xfrm rot="16200000">
              <a:off x="3683697" y="1974262"/>
              <a:ext cx="1143001" cy="2871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ea typeface="Roboto" panose="02000000000000000000" pitchFamily="2" charset="0"/>
                  <a:cs typeface="+mn-lt"/>
                </a:rPr>
                <a:t>Geography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379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DBAC8A-24DE-B003-40E2-3A5F652CCE41}"/>
              </a:ext>
            </a:extLst>
          </p:cNvPr>
          <p:cNvSpPr txBox="1"/>
          <p:nvPr/>
        </p:nvSpPr>
        <p:spPr>
          <a:xfrm>
            <a:off x="145328" y="34002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  <a:latin typeface="Abeezee"/>
              </a:rPr>
              <a:t>HE9: Knowledge</a:t>
            </a:r>
            <a:r>
              <a:rPr lang="en-US">
                <a:solidFill>
                  <a:srgbClr val="000000"/>
                </a:solidFill>
                <a:latin typeface="Abeezee"/>
              </a:rPr>
              <a:t>​</a:t>
            </a:r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446720-EDF0-6115-AE68-673EAD66EF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204949"/>
              </p:ext>
            </p:extLst>
          </p:nvPr>
        </p:nvGraphicFramePr>
        <p:xfrm>
          <a:off x="162734" y="810427"/>
          <a:ext cx="9616886" cy="54426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6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20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7278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1.Hurricanes are form over the Atlantic from ...</a:t>
                      </a:r>
                      <a:endParaRPr lang="en-US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June to November</a:t>
                      </a:r>
                      <a:endParaRPr lang="en-US"/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2.Cyclones form between November to April in the </a:t>
                      </a:r>
                      <a:endParaRPr lang="en-GB" sz="1400" b="0" i="0" u="none" strike="noStrike" noProof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endParaRPr lang="en-GB" sz="1400" b="0" i="0" u="none" strike="noStrike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Indian Ocean</a:t>
                      </a:r>
                      <a:endParaRPr lang="en-US"/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3.The tropical storm that form over the Pacific ocean from May to October is called a ...</a:t>
                      </a:r>
                      <a:endParaRPr lang="en-US"/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Typhoons</a:t>
                      </a:r>
                      <a:endParaRPr lang="en-US"/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4.Tropical storms only form when sea temperatures are 26.5 degrees and above at a depth of ...</a:t>
                      </a:r>
                      <a:endParaRPr lang="en-US"/>
                    </a:p>
                    <a:p>
                      <a:pPr lvl="0" algn="l">
                        <a:buNone/>
                      </a:pP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60m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5.Tropical storms can only form between 5 and 30 degrees ...</a:t>
                      </a:r>
                      <a:endParaRPr lang="en-GB" sz="1400" b="0" i="0" u="none" strike="noStrike" noProof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endParaRPr lang="en-GB" sz="1400" b="0" i="0" u="none" strike="noStrike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North and south of the equator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6.Further north and south the water is ….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endParaRPr lang="en-GB" sz="1400" b="0" i="0" u="none" strike="noStrike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Too cold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7.Earth's rotation makes the cyclones spin which is called the ...</a:t>
                      </a:r>
                      <a:endParaRPr lang="en-GB" sz="1400" b="0" i="0" u="none" strike="noStrike" noProof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endParaRPr lang="en-GB" sz="1400" b="0" i="0" u="none" strike="noStrike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Coriolis effect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8.Tropical Cyclones move west due to ...</a:t>
                      </a:r>
                      <a:endParaRPr lang="en-GB" sz="1400" b="0" i="0" u="none" strike="noStrike" noProof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Aptos"/>
                        </a:rPr>
                        <a:t>Easterly winds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9.Tropical storms get stronger over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Warn waters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10.Low pressure lifts the sea to create a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Storm surge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757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D4F0F6F-C8F3-2AF4-B975-C1D4A9722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266859"/>
              </p:ext>
            </p:extLst>
          </p:nvPr>
        </p:nvGraphicFramePr>
        <p:xfrm>
          <a:off x="162734" y="810427"/>
          <a:ext cx="9616886" cy="54426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6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20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7278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1.Tropical Cyclones are measured on the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Saffir Simpson scale.</a:t>
                      </a:r>
                      <a:endParaRPr lang="en-GB" sz="1400" b="0" i="0" u="none" strike="noStrike" noProof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2.Thick, dense clouds cause prolonged and intense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Rainfall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3.Another hazard from tropical cyclones is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Landslides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4.The potential to be harmed by natural hazards is known as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Vulnerability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5.An area with a higher physical vulnerability is often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Low lying coastal areas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6. An area with a higher social vulnerability is often ...</a:t>
                      </a:r>
                      <a:endParaRPr lang="en-US"/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Areas of poverty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7. An area with a higher economic vulnerability is often ...</a:t>
                      </a:r>
                      <a:endParaRPr lang="en-US"/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 developing nation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8. Elderly population are more vulnerable to the impacts due to not being able to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Aptos"/>
                        </a:rPr>
                        <a:t>Evacuate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9. If a country is more developed it is more capable to make accurate weather predictions using ...</a:t>
                      </a:r>
                      <a:endParaRPr lang="en-US"/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Tracking data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Areas of low relief will be at risk of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Storm surges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CDE5331-4AC3-0260-CBBD-37AF0D824876}"/>
              </a:ext>
            </a:extLst>
          </p:cNvPr>
          <p:cNvSpPr txBox="1"/>
          <p:nvPr/>
        </p:nvSpPr>
        <p:spPr>
          <a:xfrm>
            <a:off x="145328" y="34002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  <a:latin typeface="Abeezee"/>
              </a:rPr>
              <a:t>HE10: Knowledge</a:t>
            </a:r>
            <a:r>
              <a:rPr lang="en-US">
                <a:solidFill>
                  <a:srgbClr val="000000"/>
                </a:solidFill>
                <a:latin typeface="Abeezee"/>
              </a:rPr>
              <a:t>​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6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BD588-A1CC-D683-FBC8-0A8D9BB2A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FDDBA4C-58E6-3049-07E9-1B87169B3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56111"/>
              </p:ext>
            </p:extLst>
          </p:nvPr>
        </p:nvGraphicFramePr>
        <p:xfrm>
          <a:off x="162734" y="810427"/>
          <a:ext cx="9616884" cy="54426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5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1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7278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1. Cyclone Nargis hit Myanmar on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Friday 2nd May 2008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6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2.Cyclone Nargis was a category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Four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3. The percentage of rice paddies destroyed by cyclone Nargis was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65%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4.The number of people killed by cyclone Nargis was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140,000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5. The bodies lay in the streets for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>
                          <a:solidFill>
                            <a:schemeClr val="bg1"/>
                          </a:solidFill>
                          <a:latin typeface="Aptos"/>
                        </a:rPr>
                        <a:t>9 days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6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6. Hurricane Katriana became category five over the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Gulf of Mexico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7.The percentage of people that were able to evacuate Hurricane Katrina was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80%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8.The number of people killed by Hurricane Katrina was 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1,800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10646692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The ward that was most affected by Hurricane Katrina was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Lower 9th ward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2777025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The repair cost of Hurricane Katrina was over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$150 billion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08675960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1EB4F9C-CD06-8DFD-CE32-D259072CD2B6}"/>
              </a:ext>
            </a:extLst>
          </p:cNvPr>
          <p:cNvSpPr txBox="1"/>
          <p:nvPr/>
        </p:nvSpPr>
        <p:spPr>
          <a:xfrm>
            <a:off x="145328" y="34002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  <a:latin typeface="Abeezee"/>
              </a:rPr>
              <a:t>HE11: Knowledge</a:t>
            </a:r>
            <a:r>
              <a:rPr lang="en-US">
                <a:solidFill>
                  <a:srgbClr val="000000"/>
                </a:solidFill>
                <a:latin typeface="Abeezee"/>
              </a:rPr>
              <a:t>​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92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AAC6F-E683-DAB4-7E84-3E0693FEA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01A7358-E201-B44B-E5CA-84B498013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76356"/>
              </p:ext>
            </p:extLst>
          </p:nvPr>
        </p:nvGraphicFramePr>
        <p:xfrm>
          <a:off x="162734" y="810427"/>
          <a:ext cx="9616886" cy="54426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6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20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7278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1.Any form of immediate action taken to save lives, prevent human suffering is known as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Immediate response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2.Those that go on for months and years after a disaster and involves constructing destroyed houses, schools, hospitals is known as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Long term responses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3. In Myanmar replanting has taken place in the 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Mangroves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4. After cyclone Nargis the government ordered people to not remove the ...d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Dead bodies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5. The Australian army distributed aid such as 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Clean water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6. Evacuation was ordered but was not effective as many people did not have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TV's and radios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7. After hurricane Katrina the levees were repaired in 53 places which cost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$14.5 billion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8. The percentage of people evacuated was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Aptos"/>
                        </a:rPr>
                        <a:t>80%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GB" sz="1400" b="0" i="0" u="none" strike="noStrike" baseline="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9. Homes were not rebuilt in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lower 9th ward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The US coastguard carried out search and rescue which saved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50,000 people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B0F3032-347F-47AA-434D-6D920080DA5C}"/>
              </a:ext>
            </a:extLst>
          </p:cNvPr>
          <p:cNvSpPr txBox="1"/>
          <p:nvPr/>
        </p:nvSpPr>
        <p:spPr>
          <a:xfrm>
            <a:off x="145328" y="34002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0000"/>
                </a:solidFill>
                <a:latin typeface="Abeezee"/>
              </a:rPr>
              <a:t>HE12: Knowledge</a:t>
            </a:r>
            <a:r>
              <a:rPr lang="en-US">
                <a:solidFill>
                  <a:srgbClr val="000000"/>
                </a:solidFill>
                <a:latin typeface="Abeezee"/>
              </a:rPr>
              <a:t>​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44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39299-1DB5-A831-1624-1AE298E0E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09A2A74-6710-1ECD-51B1-C5068891AA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015504"/>
              </p:ext>
            </p:extLst>
          </p:nvPr>
        </p:nvGraphicFramePr>
        <p:xfrm>
          <a:off x="250199" y="972948"/>
          <a:ext cx="9405602" cy="51752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Statistics about countries can be used to measure their level of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Development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How much money a country has is measured through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Economic development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The quality of the lives of people in a country is measured through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Social development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How stable the government and political system are is measured through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Political development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A country with a high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level of social and economic progress is a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Developed country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A country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that is moving towards higher levels of social and economic progress is a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Emerging country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A country with low levels of social and economic progress is a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Developing country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The total value of goods and services a country produces in a year is the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Gross Domestic Product (GDP)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number of babies born per 1000 of the population per year is the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Brith rate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number of babies that die before the age of 1 per 1000 is the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Infant mortality rate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88CE3F30-39E8-75FC-6893-DAB50C09150C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DD1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939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34B1E-E615-50A0-5389-8948ADDD3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45505F5-EBE7-43E9-3ECF-0CD10AD44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541378"/>
              </p:ext>
            </p:extLst>
          </p:nvPr>
        </p:nvGraphicFramePr>
        <p:xfrm>
          <a:off x="250199" y="972948"/>
          <a:ext cx="9405602" cy="5237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As a country gets more developed the death rate gets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Lower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As a country gets more developed the GDP gets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Higer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A composite development indicator that combines three single indicators (life expectancy, years of education and GDP per capita) is the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Human development index (HDI)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 diagram that shows how the birth rate, death rate and total population of countries change over time is the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Demographic transition model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When the death rate in a country is greater than the birth rate there is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Natural decline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When the birth rate in a country is greater than the death rate there is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Natural increase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Birth rate falling as women go into higher education and have careers is stage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 in the DTM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High death rate as there is no healthcare or sanitation is in stage 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 in the DTM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Birth rate is high as there is a lack of contraception and children are need to work on farms is in stage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 in the DTM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Birth rate rapidly falling as there is more access to contraception is in stage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 in the DTM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C4185CF1-5064-2237-1027-F447860EE43D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DD2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63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83F2B-50E3-A56C-9B1E-A1A80BB81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459332F-293F-0876-44EC-8BE1CB5D1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750587"/>
              </p:ext>
            </p:extLst>
          </p:nvPr>
        </p:nvGraphicFramePr>
        <p:xfrm>
          <a:off x="250199" y="972948"/>
          <a:ext cx="9405602" cy="5113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Those people who work, receive a wage and pay tax (aged 15-64) are 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Economically active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</a:t>
                      </a: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Those who rely on the economically active for support are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Dependents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A wide base on a population pyramid shows a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Large young population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A wide top on a population pyramid shows a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Aging population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If contraception is widely available, birth rates will be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Low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If women do not have the same rights as men, birth rates will be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High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If young people go to university and travel when they are young, birth rates will be …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Low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If family planning is not widespread then birth rates will be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High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Poor sanitation will make life expectancy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Lower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Better healthcare will make life expectancy 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Higher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CCF97BA0-BEFA-94A7-3526-F80D1A74C7A5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DD3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224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BBBBA-D042-2071-CD33-9B0519184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088CAE-906B-0F51-D6F2-AABC99975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693329"/>
              </p:ext>
            </p:extLst>
          </p:nvPr>
        </p:nvGraphicFramePr>
        <p:xfrm>
          <a:off x="250199" y="972948"/>
          <a:ext cx="9405602" cy="50821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difference between very developed countries and developing countries is the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Development gap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The difference in quality of life between the richest and the poorest people is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Inequality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One social factor that causes uneven development is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Education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A lack of clean water and healthcare is a ……….. cause of uneven development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Social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One environmental factor that causes uneven development is …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Climate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Steep land makes it difficult to develop infrastructure which causes development to be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Lower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Colonialism has led to many countries' development being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Slowed down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This is due to …………… being from the colonized country.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Money and resources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TNCs exploit the cheap labour and raw materials of poorer countries through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Neo-colonialism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Countries with good international relationships are more likely to have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Good trade relationships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CDA751B6-EE0B-8152-E6EE-22EBB1F63885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DD4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05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24FE4-A308-2DE3-DBE0-444D89E16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AAED65D-DEA5-CE54-1010-D71A45181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915424"/>
              </p:ext>
            </p:extLst>
          </p:nvPr>
        </p:nvGraphicFramePr>
        <p:xfrm>
          <a:off x="250199" y="972948"/>
          <a:ext cx="9405602" cy="50821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movement of people from one country to another is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International migration 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The development of industries is known as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Industrialisation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The percentage of people who cannot read and write is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14%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15% of people earn less than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$2 per day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Manufacturing releases lots of pollutants which harms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environment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degree of wealth and material comfort available to a person or community is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standard of living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Growing crops and raising livestock sufficient only for one's own use is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Subsistence farming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theory that predicts how a country’s level of economic development changes over time is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Rostow's theory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theory that suggests that some poorer, weaker countries remain poor because they are dependent on the richer and more powerful countries is 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Franks dependency theory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Rostow's theory suggests that as countries move through these levels of development the standard of living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Increases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DEC6E3EB-9374-A72D-429E-2314D7B60FB8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DD5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576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CA0B3-6E3C-B075-6983-CC224A16E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E1246F-355E-0544-838B-586AD5166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085738"/>
              </p:ext>
            </p:extLst>
          </p:nvPr>
        </p:nvGraphicFramePr>
        <p:xfrm>
          <a:off x="250199" y="972948"/>
          <a:ext cx="9405602" cy="50821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At the stage of high mass consumption in Rostow, most of the population work in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Tertiary sector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In Franks dependency theory, core countries are …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Richer and more powerful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 characteristics of the periphery countries in Franks dependency theory is 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Poorer and in debt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difference in social and economic quality of life between countries is the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Development gap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A non-profit organisation that works separately from any governments is a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Non-Governmental Organisation (NGO)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When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unions are created between governments of several countries it’s known as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Inter-governmental organisation (IGO)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The government can reduce the development gap through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Top-down development strategies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Charities and NGOs reduce the development gap through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Bottom-up development strategies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A disadvantage of top-down approaches is they are …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Expensive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An advantage of bottom-up approaches is that they are …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Led by local people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DE40EDC4-44E4-2E9D-EA9F-F4FEBFCCE188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DD6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98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16E44EE-A735-5349-2FF3-31B1AC0BB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767223"/>
              </p:ext>
            </p:extLst>
          </p:nvPr>
        </p:nvGraphicFramePr>
        <p:xfrm>
          <a:off x="250199" y="972948"/>
          <a:ext cx="9405602" cy="51201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Name the four layers that make up earths structure.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Inner core, Outer core, Mantle Crust.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The layer with of the earths structure that is the thickest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Mantle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 layer which is the hottest is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Inner core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layer which controls the earths magnetic field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Outer core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The layer which is thin, brittle and ridged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Crust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The two types of crust are…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Continental and oceanic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The type of crust which is made of granite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Continental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The type of crust which is thicker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Continental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The type of crust which is denser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Oceanic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28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The process that happens in the mantle and causes tectonic plate movement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Convection currents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C67A2F57-1708-5345-DA0E-5D1E5233D44A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HE1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541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4534A-139A-518F-8695-CFB8984A9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40611FF-EE89-405E-E5AC-9D0B5B356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981920"/>
              </p:ext>
            </p:extLst>
          </p:nvPr>
        </p:nvGraphicFramePr>
        <p:xfrm>
          <a:off x="250199" y="972948"/>
          <a:ext cx="9405602" cy="51482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India is and emerging country with a population of approximately…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1.4 billion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The group of countries with the largest economies that meet each year to discuss world trade is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G20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India coastline is approximately…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7,500km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Having a large coastline means you can build ports and…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Trade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India is situated in the _______-_______ of Asia.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South-East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Trade from India to Europe takes place through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Suez Canal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India exports many products as it has…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12 Major Ports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India was a British colony until…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1947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India has a medium HDI score of…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0.64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28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The adult literacy rate in India is improving but is still below…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75%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F279D2F8-DB0D-1567-AD15-1D4B48FD869B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DD7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8579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3CF15-6C57-3139-BD5D-E53D5D82A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AAF571-CC03-B998-79AD-8B10011E8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91872"/>
              </p:ext>
            </p:extLst>
          </p:nvPr>
        </p:nvGraphicFramePr>
        <p:xfrm>
          <a:off x="250199" y="972948"/>
          <a:ext cx="9405602" cy="51201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India has a famous film industry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Bollywood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A physical feature that can be found to the North of India is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Himalayan Mountains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The desert in the north-west of India is called the…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Tar desert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India has many rivers; two major rivers are the Indus and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Ganges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India is sited on a major ocean called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Indian Ocean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6.  Jobs which ‘provide a service’ are…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Tertiary jobs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Jobs which ‘manufacture products’ are…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Secondary jobs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Job which ‘extract a raw material’ are…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Primary jobs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 In emerging countries primary sector work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Decreasing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28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This is because machines such as tractors can do the jobs of people.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Mechanisation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685B7487-307F-0CBC-9E8C-DE2F31DF0FE2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DD8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3801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E0FAA-DC6D-F8FE-5A1C-D9D2F144A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C3A188C-9965-18A8-9EE6-4A7F4BE995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535327"/>
              </p:ext>
            </p:extLst>
          </p:nvPr>
        </p:nvGraphicFramePr>
        <p:xfrm>
          <a:off x="250199" y="972948"/>
          <a:ext cx="9405602" cy="50924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In emerging countries secondary sector work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Increasing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More people want to work in the secondary sector as it provides…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Higer wages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 India sells goods all over the world. This is known as…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Exporting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 The world becoming more connected through flows of people, goods and money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Globalisation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 Laws and policy put in place by a government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Government Policy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Communications are improving in India with 50% of people owning a…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Mobile Phone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Primary school was made free and compulsory in India in…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2009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In 1991 India reduced taxes on exports in exchange for $2.2 billion from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IMF </a:t>
                      </a:r>
                    </a:p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(International monetary fund)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FDI stands for…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Foreign Direct investment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28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When companies put part of their company in another country.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Outsourcing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698218E9-8462-3E08-2EB3-491D986A58C2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DD9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226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93FC3-BF94-65D6-A1A8-2C7C3048A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115979F-DB76-EF5E-CA3F-BC675F1B0B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337382"/>
              </p:ext>
            </p:extLst>
          </p:nvPr>
        </p:nvGraphicFramePr>
        <p:xfrm>
          <a:off x="250199" y="972948"/>
          <a:ext cx="9405602" cy="51249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A company that operates in more than one country is called a…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TNC (Trans-national corporation)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The TNC that we learnt about that operates in India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Unilever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In 2019 Unilever made a profit of…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$46 billion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Unilever has been operating in India for…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Over 75 years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A project was set up by Unilever to offer microfinance loans to women in rural India to start businesses. This project was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Project Shakti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Unilever directly employs over…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160,000 people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Unilver has annual sales of $5billion in India and must pay 40% in…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Taxation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Unilver operates in India but is a British- _______ company.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Dutch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 When factories can leave a country at anytime this makes them…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Footloose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28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TNCs operating in India have been critisised for low pay and…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Long working hours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BFC491EF-5CE2-6701-7E8D-5533F2486773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DD10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2824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B6CCF-4ED0-7EC5-0CF8-D01E21ECF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92FBF2-14D2-2451-6833-0CB66D42C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883638"/>
              </p:ext>
            </p:extLst>
          </p:nvPr>
        </p:nvGraphicFramePr>
        <p:xfrm>
          <a:off x="250199" y="972948"/>
          <a:ext cx="9405602" cy="51539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. In 2015, TNC’s brought _____________ of foreign direct investment into the country.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$44 billion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India has become increasingly important to other countries both economically and politically and across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Regional and global scales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The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long-running conflict with Pakistan and China over their borders has led to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Conflict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India helps fund the TAPI pipeline which runs from Turkmenistan, through Afghanistan, Pakistan and into India, and gives India ….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Infleunce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India developed the Act East policy which has increased its influence in southeast Asia by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Providing security for the region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In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2014, over _______ TNCs were operating in India.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3,000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Since 1991, India has been reducing barriers to trade by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Reducing tariffs and forming trade alliances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 2020, India hosted a United Nations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Wildlife and conservation conference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5315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India is an important member of the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United Nations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India has strong political connections with the nearby countries in the 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South and southeast Asia region.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613DD5CB-C039-6E03-5028-DD537C15D44C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DD11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9091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BE2B1-867D-B43C-0CC8-3FD445DBD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9DC6EBA-4A47-3478-8BA1-E7B9BCF536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668514"/>
              </p:ext>
            </p:extLst>
          </p:nvPr>
        </p:nvGraphicFramePr>
        <p:xfrm>
          <a:off x="250199" y="972948"/>
          <a:ext cx="9405602" cy="5092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India imports the most from …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China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A tax on an imported good is known as a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Tarriff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In India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average lifespan has increased from 1980 to 2000 by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14 years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699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One piece of evidence that shows economic development is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Changing industrial structure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Since 1990, India’s forest cover has grown because money can be spent on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Conservation strategies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Coal mining in Maharashtra is damaging habitats of animals such as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Bengal tiger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In India there are now a lot more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Coal powered stations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Some of the new jobs created e.g. coal mining in Maharashtra, can be dangerous with because of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Poor safety fish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By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2008, access to clean water in India increased to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88%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976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Economic development means there are more jobs, and daily wages have increased by 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42 Rupees since 2010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8895D849-75D0-B5C1-2976-D3612A623CEB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DD12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7786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55891-F1CF-73A8-182B-A5FA8FD3F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6816038-B69C-7E9A-5C6E-64432D3A7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417025"/>
              </p:ext>
            </p:extLst>
          </p:nvPr>
        </p:nvGraphicFramePr>
        <p:xfrm>
          <a:off x="250199" y="972948"/>
          <a:ext cx="9405602" cy="51482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Cities grow because of rural-to-urban migration and...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Natural increase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One reason urbanisation is fastest in developing countries is...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Rapid population growth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The world's largest megacities are mostly located in...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Asia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The term “urban sprawl” refers to...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the spread of urban areas into rural surroundings.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Counter-urbanisation is when people move...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from cities to the countryside.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A megacity is defined as a city with...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over 10 million people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Informal settlements are common in...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rapidly urbanising cities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Rural migrants often settle in cities due to…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Jobs opportunities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Urban growth can cause environmental issues such as...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Air and water pollution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28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Factories setting up in urban areas is known as…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Industrialisation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7FF8F46E-94CB-534C-AE87-C6F4A692F70D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U1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102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881CC-7A30-F9B1-ABD1-5668CC900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8E9AB76-E214-EC4A-1571-6DE0965E0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772986"/>
              </p:ext>
            </p:extLst>
          </p:nvPr>
        </p:nvGraphicFramePr>
        <p:xfrm>
          <a:off x="250199" y="972948"/>
          <a:ext cx="9405602" cy="53612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1. Regeneration projects aim to...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revitalise run-down urban areas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Gentrification can lead to...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higher house prices and displacement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</a:t>
                      </a: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Inner-city decline is linked to...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loss of manufacturing jobs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When factories shut down and move out of inner-city areas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De-industrialisation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When machines start to do the work of people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Mechanisation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377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A city which is dominant in terms of it economy and/or population is called a…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Primate City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One factor that leads to urban primacy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Business investment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This type of investment will create…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Jobs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When people move within a country (rural-urban)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National migration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28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When people move from one country to another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International migration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1AD838F4-02B7-D4D3-DFCA-9C92E163D276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U2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9800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2A4C9-C417-F144-ABE6-D88A4199E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8AE922F-1ED0-D293-2989-13A9AB4B2B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35724"/>
              </p:ext>
            </p:extLst>
          </p:nvPr>
        </p:nvGraphicFramePr>
        <p:xfrm>
          <a:off x="250199" y="972948"/>
          <a:ext cx="9405602" cy="55343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1. Work which is not taxed or regulated by the government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Informal work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Work which are recognised, have a contract and are taxed are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Formal work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 A push factor leading to urbanisation is a lack of jobs this is a….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Social factor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Another push factor is mechanisation this is a…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Economic factor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0641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A pull factor leading to urbanisation is higher paying jobs in the secondary sector. This is a…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Economic factor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377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Another pull factor is better access to healthcare this is a…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Social factor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When people have money to spend after paying their bills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Disposable income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A large percentage of the workforce work informally in…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Developing countries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In emerging countries primary sector work has decrease due to mechanisation and…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Cheaper imports from abroad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3351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Employment in the quaternary sector is growing in developed countries because of a highly skilled labour force and…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Investment in technology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084D1C55-1222-F7A3-BBB5-102EFCA405CC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U3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0151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71A1C-98C5-2A3A-3CC3-462A319E4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1405AB0-06B9-9839-A0D6-5116C62966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438769"/>
              </p:ext>
            </p:extLst>
          </p:nvPr>
        </p:nvGraphicFramePr>
        <p:xfrm>
          <a:off x="250199" y="972948"/>
          <a:ext cx="9405602" cy="56237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1.  Jobs which ‘provide a service’ are…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Tertiary jobs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Jobs which ‘manufacture products’ are…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Secondary jobs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Job which ‘extract a raw material’ are…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Primary jobs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 When you work informally you are paid…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Cash in hand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0641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 Land which has not been built on before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Greenfield land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377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Land which has been built on before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Brownfield land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When people move to the edges of the city known as the suburbs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Suburbanisation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In developed countries many people are moving out of cities to rural areas.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Counter-urbanisation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When someone travels to work, they are called a…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Commuter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3351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In developed countries development of technology such as internet access means many people…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Work from home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18BBF85C-509B-3793-AA87-7A4667366342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U4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034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41DF8-AE53-FEC7-6643-A99CEA4A3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5E26D1FE-6511-9AE3-86AC-A8B0459FE370}"/>
              </a:ext>
            </a:extLst>
          </p:cNvPr>
          <p:cNvSpPr txBox="1">
            <a:spLocks/>
          </p:cNvSpPr>
          <p:nvPr/>
        </p:nvSpPr>
        <p:spPr>
          <a:xfrm>
            <a:off x="162734" y="201034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HE2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D4B06F1-7955-9BE6-7A0E-66C398330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463240"/>
              </p:ext>
            </p:extLst>
          </p:nvPr>
        </p:nvGraphicFramePr>
        <p:xfrm>
          <a:off x="162734" y="810426"/>
          <a:ext cx="9405602" cy="5803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4698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9951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At divergent plate margins the plates move…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Apart – away from each other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9951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Which type of crust subducts at a convergent plate margin…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Oceanic  - denser</a:t>
                      </a:r>
                    </a:p>
                    <a:p>
                      <a:pPr algn="ctr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9951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At conservative plate margins plates move…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Side by side</a:t>
                      </a:r>
                    </a:p>
                    <a:p>
                      <a:pPr algn="ctr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9951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type of volcano that forms at a divergent plate margin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Sheild</a:t>
                      </a:r>
                    </a:p>
                    <a:p>
                      <a:pPr algn="ctr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9951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The type of volcano that forms at a convergent plate margin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Composite</a:t>
                      </a:r>
                    </a:p>
                    <a:p>
                      <a:pPr algn="ctr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9951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A volcano with a high gas content which is more explosive is…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Composite</a:t>
                      </a:r>
                    </a:p>
                    <a:p>
                      <a:pPr algn="ctr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9951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A  volcano which is flatter because of its runny lava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Sheild</a:t>
                      </a:r>
                    </a:p>
                    <a:p>
                      <a:pPr algn="ctr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9951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8"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point of friction underground where an earthquake originates from is called the…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8"/>
                        <a:tabLst/>
                        <a:defRPr/>
                      </a:pP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Focus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9951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The point on the surface of the ground where seismic waves originate is called the…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Epi-centre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682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A earthquake will be more powerful if the focus is…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Shallow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7833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C730E-D76A-93D3-7654-5A702FE53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C72A3C5-F09B-A2DC-4359-AA038D7B6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744829"/>
              </p:ext>
            </p:extLst>
          </p:nvPr>
        </p:nvGraphicFramePr>
        <p:xfrm>
          <a:off x="250199" y="972948"/>
          <a:ext cx="9405602" cy="56346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1. Regeneration leads to re-urbanisation which creates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Positive Multiplier effect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 The centre of the city is known as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CBD – Central Business District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In the CBD there are many high-rise buildings because of…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High land costs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 The edge of the city is known as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Rural-urban fringe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9463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When the type of development that can be built in a city is controlled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Planning regulations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377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In most CBDs of developed countries, the industries that have been banned from setting up there are…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Polluting industries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As you move out of a city the land tends to get…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Cheaper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The centre of a city is normally very accessible as they have major roads and…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Railway stations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New industries and housing developments are built on the rural-urban fringe because there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More space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3706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Many brownfield sites are found in…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inner city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EC653EA5-B79F-B907-F004-0D0F8BF52B5B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U5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7137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A95D1-5936-DB40-A8A3-5A9E579D5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C820D81-9EBB-970C-3D71-989FEA89C3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494321"/>
              </p:ext>
            </p:extLst>
          </p:nvPr>
        </p:nvGraphicFramePr>
        <p:xfrm>
          <a:off x="250199" y="972948"/>
          <a:ext cx="9405602" cy="55257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1. The physical location of a settlement is known as its…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Site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The location of a place relative to its surroundings is known as its…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Situation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What the land is used for can be known as its function or…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Land use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Where transport links meet (road networks) this is known as a…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Nodal point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9463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In developed countries many factories are moving out of the inner city to the rural-urban fringe as there is more space and…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Cheaper land costs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377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A  city with a population of 10 million or more is called a...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Megacity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The  growing proportion of people living in cities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Urbanisation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A city which is dominant in politics/ population and/or economy is called a...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Primate city (urban primacy)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When there are more births than deaths in an area this causes...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Natural increase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3706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Another reason for population growth is...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Rural to urban migration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5949EDB6-5055-9BCA-CABE-7B13A6585118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U6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51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7975C-3CE7-72FC-BA74-2BF5BAE8A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E6EFDD7-B001-226E-AAC2-B4EB107B1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679767"/>
              </p:ext>
            </p:extLst>
          </p:nvPr>
        </p:nvGraphicFramePr>
        <p:xfrm>
          <a:off x="250199" y="972948"/>
          <a:ext cx="9405602" cy="54597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342900" marR="0" lvl="0" indent="-34290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Land use mainly made up of housing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Residential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Land use mainly made up of offices and shops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Commercial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Land use mainly made up of factories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Industrial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Lagos is a megacity found in the country...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Nigeria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9463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Lagos has a population of approximately...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21 million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377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Lagos is situated on the Altanic ocean meaning it can trade...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Internationally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Lagos is sited on Lagos Lagoon this means they can build a...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Port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Lagos is situated near other major towns and cities such as...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Abuja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Lagos is sited where major road networks meet, this is called a...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Nodal Point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3706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Lagos contains ____% of Nigeria industry.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80%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7CE9E490-18A8-9D81-00BC-0B07D4FD8036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U7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7794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12B63-F2EA-5226-4B41-BECBD8C7F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42ABEE-E3C2-CCA7-246C-AC3B55E29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914017"/>
              </p:ext>
            </p:extLst>
          </p:nvPr>
        </p:nvGraphicFramePr>
        <p:xfrm>
          <a:off x="250199" y="972948"/>
          <a:ext cx="9405602" cy="5591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342900" marR="0" lvl="0" indent="-34290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Lagos is important culturally as it is home to music such as Afrobeat and a film industry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Nollywood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 The CBD of Lagos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Lagos Island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The inner city of Lagos grew northwards along the...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Road and Railway lines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To the south of Lagos is the...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Atlantic Ocean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9463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The older, low quailty housing inner city area of Lagos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Mushin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377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The older, industrial area of the inner city in Lagos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Ikeja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The area with modern high class residential and commerical land use in the inner city is called...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Victoria Island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 The new modern housing and new industry in Lagos is being built on the rural-urban fringe because there is space and...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Land is cheaper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The new modern housing area on the rural-urban fringe in Lagos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Ojo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3706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The new industrial area on the rural-urban fringe in Lagos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Lekki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3AB3C113-20A1-7C57-96C0-DA0A70D8F58D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U8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9475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BCEC2-4334-8F7B-1D92-89AB29258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AAAA7F3-150C-BA9B-1604-A8F40532E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330652"/>
              </p:ext>
            </p:extLst>
          </p:nvPr>
        </p:nvGraphicFramePr>
        <p:xfrm>
          <a:off x="250199" y="972948"/>
          <a:ext cx="9405602" cy="56579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342900" marR="0" lvl="0" indent="-34290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The act of one nation controlling another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Colonialism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 Nigeria was a colony of Britian until...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1960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When under Brisitish rule many people were actracted to Lagos (19th and 20th century) because it was a centre of...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Trade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From the 1960s to 1990s rapid population growth happened in Lagos due to their being higher birth rates than death rates this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Natural increase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9463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Due to the opportunies in Lagos such as higher paying jobs. Approximatley ______ people arrive in Lagos each day.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2000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377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A push factor causing migration into Lagos is conflict mainly in the countries Niger and...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Chad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Internationally people are moving to Lagos from the UK and Germany to work for TNCs such as BMW and...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Shell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When cities grow outwards into the countryside, this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Urban Sprawl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Due to a lack of homes in Lagos many people live in...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Squatter settlements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3706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The largest squatter settlement in Lagos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Makoko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D97C7F22-FAC0-E578-BCA2-D454CD6D0AD5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U9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923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6EBB3-06B5-664D-963E-3A4F7DDDC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22E6873-85EA-82EC-F67F-00BFEE692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707303"/>
              </p:ext>
            </p:extLst>
          </p:nvPr>
        </p:nvGraphicFramePr>
        <p:xfrm>
          <a:off x="250199" y="972948"/>
          <a:ext cx="9405602" cy="55257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342900" marR="0" lvl="0" indent="-34290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</a:pPr>
                      <a:r>
                        <a:rPr lang="en-GB" sz="1600">
                          <a:solidFill>
                            <a:schemeClr val="bg1"/>
                          </a:solidFill>
                        </a:rPr>
                        <a:t>Makoko is an illegal settlement which has been built on...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Lagos Lagoon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Makoko has an estimated population of...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100,000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The land use in Makoko is mainly...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Residential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 They are trying to clear Makoko to make way for a new development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Eko Atlantic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9463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Due to a lack of space in the city the government are reclaiming land from the sea. The new land created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Banana Island6.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377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Banana Island is a residential are being built for mainly...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Wealthy people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 The amount of people who enter Lagos each hour is estimated to be...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86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People move to Lagos as they see it as a place of...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Opportunity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</a:t>
                      </a:r>
                      <a:r>
                        <a:rPr lang="en-GB" sz="1600" b="0" i="0" u="none" strike="noStrike" noProof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This creates a major problem with trafffic...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 noProof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Congestion</a:t>
                      </a:r>
                      <a:endParaRPr lang="en-US"/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3706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A 15-minute journey time in Lagos can take...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 hours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F3465F11-4EEA-E971-672C-37B892D99BB7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U10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1344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51C82-6EBB-45D5-7C30-98D7C1031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374C26C-554A-4FA5-42CD-8F8CAD289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094897"/>
              </p:ext>
            </p:extLst>
          </p:nvPr>
        </p:nvGraphicFramePr>
        <p:xfrm>
          <a:off x="250199" y="972948"/>
          <a:ext cx="9405602" cy="51482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Lagos has challenges as the population grows the government can't keep up with...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Infrastructure development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The estimate cost to improve infrastructure across Lagos is...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$15 billion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In Lagos, the percentage of people who live in slums is...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60%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Wages in Lagos are ____ higher than in the rest of Nigeria.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4x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Lagos has many international school and...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 private schools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Makoko can be knocked down at any time because...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It is illegal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In Lagos there are not enough jobs for people, so they must work informally. The people working informally is estimated to be...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60%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People who work informally do not pay...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Taxation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Across Lagos only ____ of waste is formally collected by the government.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40%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28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People in Makoko are on average earning only...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$1.25 per day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471F2A52-33D4-EEDD-2C40-6B91B049BB70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U11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0003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CC724-F0A4-19C6-D219-BCD596D65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42D12BE-40EF-72F9-4A26-92DB681E3D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711448"/>
              </p:ext>
            </p:extLst>
          </p:nvPr>
        </p:nvGraphicFramePr>
        <p:xfrm>
          <a:off x="250199" y="972948"/>
          <a:ext cx="9405602" cy="5214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3918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2641684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84516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700514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 Makoko, most people make a living from fishing. This is...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Primary sector work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In Makoko 100,000 resistents have acess to just ___ school.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2471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 When two areas have differences in social, economic and environmenral quality this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Inequaility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The life expectancy in Makoko is...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Under 40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Top-down development strategies to improve urban living are run by...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government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Bottom-up development strategies rely on funding as they are run by...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Charities (NGOs)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A bottom-up organisation trying to imrpove education in Lagos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Oando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42471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A bottom-up organisation offering microfinance loans to help people buy small housing is called...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SEAP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4800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A Top-down project in Lagos trying to improve traffic congestion is...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 Light railway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45280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The cost of this project was...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$1.6 billion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41EFE509-95A6-41C7-01F0-E5EA80B352D3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U12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292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2B2DA-25F3-257F-0CC7-B826D3C44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C0440D83-30B0-FFC5-20E8-1DA8A4375471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HE3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E4F6D45-622A-D380-D2C6-10961E267E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454506"/>
              </p:ext>
            </p:extLst>
          </p:nvPr>
        </p:nvGraphicFramePr>
        <p:xfrm>
          <a:off x="162734" y="810427"/>
          <a:ext cx="9616886" cy="58950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6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20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186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868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Earthquakes magnitude is measured on the…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Richter Scale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8683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2"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 method of predicting volcanic eruptions is…</a:t>
                      </a:r>
                    </a:p>
                    <a:p>
                      <a:pPr marL="342900" indent="-342900" algn="l" fontAlgn="ctr">
                        <a:buAutoNum type="arabicPeriod" startAt="2"/>
                      </a:pP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Tiltmeter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868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A method of planning for volcanic eruptions is… 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Planned evacuation centres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868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A method of predicting an earthquake is…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Tracking plate movement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7152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A method of planning for an earthquake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Having emergency services on call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231010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In 2010 an earthquake hit the developing country of Haiti, and its magnitude was…</a:t>
                      </a:r>
                    </a:p>
                    <a:p>
                      <a:pPr marL="342900" indent="-342900" algn="l" fontAlgn="ctr">
                        <a:buAutoNum type="arabicPeriod" startAt="6"/>
                      </a:pP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7.0 on the Richter scale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23101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One primary effect was the number of deaths, and this was estimate to be…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316,000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23101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Another primary effect was that the main port was destroyed in the capital city which is called…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Port-au-Prince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4367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A secondary effect was that Cholera spread throughout the makeshift camps; this caused more deaths which was estimate to be…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8000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46288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10"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180,000 homes were destroyed which made people…</a:t>
                      </a:r>
                    </a:p>
                    <a:p>
                      <a:pPr marL="342900" indent="-342900" algn="l" fontAlgn="ctr">
                        <a:buAutoNum type="arabicPeriod" startAt="10"/>
                      </a:pP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Homeless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408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56180-F97F-A973-95DF-266A8DD02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DF980C16-3596-BB16-37CE-6A14C55F8C7F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HE4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82C4958-AD01-8763-D004-AEDE88DB91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600791"/>
              </p:ext>
            </p:extLst>
          </p:nvPr>
        </p:nvGraphicFramePr>
        <p:xfrm>
          <a:off x="162734" y="810427"/>
          <a:ext cx="9616886" cy="58629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6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20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1861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45868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Something that happens immediately when a hazard occurred is classified as a….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Primary effect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458683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2"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Something that happens in the weeks or months following a hazard is classified as a….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Secondary effect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5868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A short-term response to the Haiti earthquake in 2010 was to provide aid for people. This was sent from…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USA and Dominican Republic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868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earthquake in Japan happened in 2011 and was a magnitude…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9.0 on the Richter scale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7152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One primary effect was the number of deaths, and this was estimate to be…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16,000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231010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6"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Tsunami caused a meltdown of a nuclear powerplant in…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Fukushima</a:t>
                      </a:r>
                    </a:p>
                    <a:p>
                      <a:pPr algn="ctr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23101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A secondary effect was the cost of re-building, this was estimated to be…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$235 billion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23101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An immediate response was that the bullet train was fitted with a…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Automatic braking system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4367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A long-term response was that the Tsunami barrier was rebuilt, it was rebuilt at a hight of…</a:t>
                      </a:r>
                    </a:p>
                    <a:p>
                      <a:pPr algn="l" fontAlgn="ctr"/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12 metres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46288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10"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This was an issue because when the 9.0 magnitude earthquake hit in 2011 the Tsunami waves were…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15 metres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065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91C62-A533-FF87-3DFE-FD85D96A2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7F2F641E-1445-4A20-B713-835EB9AE2FFB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HE5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13600B0-5032-4D7B-AC69-AA6BF4627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499268"/>
              </p:ext>
            </p:extLst>
          </p:nvPr>
        </p:nvGraphicFramePr>
        <p:xfrm>
          <a:off x="162734" y="810427"/>
          <a:ext cx="9616886" cy="5858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6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20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58459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51604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Tree rings can show us what  past climates were like from their…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Rings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516043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2"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bigger the gap between tree rings…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warmer and wetter the climate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5160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 Ice cores show us what past climates were like by testing the amount of…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Gas Bubbles (CO2)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51604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more gas found in year layer of an ice core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Warmer the climate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75549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More modern evidence of climate change is temperature data and…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Sea Ice position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602193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6"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We started collecting accurate temperature data in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1860’s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58964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Climate includes the amount of precipitation and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Temperature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72765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One factor that changes the climate of the world naturally is orbital change. This is when the suns rotation around the earth changes from circular to…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Oval (ellipses)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4836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Another natural cause of climate change is sunspot. The more sunspots (solar flares) on the surface of the sun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Wamer the climate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77087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10"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 Volcanic eruptions cool the earths climate as the ash cloud blocks….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Solar radiation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505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54EA8-B971-A0A7-2847-69FBADB34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0815C73E-6EFF-93EE-72EB-F9CE686E8888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HE6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97F58E-D14C-3E88-6544-BA42512FB7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928146"/>
              </p:ext>
            </p:extLst>
          </p:nvPr>
        </p:nvGraphicFramePr>
        <p:xfrm>
          <a:off x="162734" y="810426"/>
          <a:ext cx="9616886" cy="56126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6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20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7771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54375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A human cause of climate change is burning fossil fuels. This releases…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Carbon dioxide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515851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2"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Humans also cut down trees. This is called…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Deforestation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4112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This means that there are less trees to absorb…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Carbon dioxide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45293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 When humans add more greenhouse gasses to the atmosphere this causes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Human enhanced greenhouse effect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61625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This makes the climate of the earth…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Warmer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505331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6"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If the </a:t>
                      </a: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earth's</a:t>
                      </a: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 temperature increases this will cause the ice caps to melt which will cause…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Rising Sea Levels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62131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Global warming could also cause some area to become more arid leading to a lack of water causing…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Droughts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76673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If the ice caps melt animals such as Polar bears will lose their…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Habitats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50957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The Artic loses 13% of its sea ice every…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 years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91968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10"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 the Maldives sea level rise means 80% of the country will be lost by…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2050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263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03684-8B0E-AA66-5F49-560FEB6C1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4995B0A4-4842-D92D-2A94-8F254BF1F619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HE7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E536754-3867-2355-234A-8B048D83F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731384"/>
              </p:ext>
            </p:extLst>
          </p:nvPr>
        </p:nvGraphicFramePr>
        <p:xfrm>
          <a:off x="162734" y="810427"/>
          <a:ext cx="9616886" cy="54863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6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20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6294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The main causes of sea level rise is thermal expansion and…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Eustatic sea level rise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 . Where the coral turns white and can no longer photosynthesise is known as ….</a:t>
                      </a:r>
                      <a:endParaRPr lang="en-GB" sz="2000" b="0" i="0" u="none" strike="noStrike" noProof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Coral bleaching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During the 2023 heatwave in Europe, the number of people that died was 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70,000 people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Climate change can cause animals to die on a large scale which is called … 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Extinction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High population growth is will cause the rate of climate change to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Speed up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This is because more people require more food, so agriculture will ...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Increase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If countries reduce the amount of fossil fuels used there will be less greenhouse gases in the …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Atmosphere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this will cause the rate of climate change to ...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Slow down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Coal-fired power stations continue to be built in India and China will cause the rate of climate change to ...</a:t>
                      </a:r>
                      <a:endParaRPr lang="en-GB" sz="1400" b="0" i="0" u="none" strike="noStrike" err="1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Increase 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512345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10. If we increase the use of renewable energy the rate of climate change will ….</a:t>
                      </a:r>
                      <a:endParaRPr lang="en-GB" sz="14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Slow down </a:t>
                      </a: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777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2C99C-42C6-2FCF-36E6-896C256BB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0F734C88-13E5-6E54-70F5-D9999E79F150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HE8</a:t>
            </a: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Knowledge</a:t>
            </a:r>
            <a:endParaRPr lang="en-GB" sz="90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78652B8-CE50-03CA-AC13-BB98B0E33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516058"/>
              </p:ext>
            </p:extLst>
          </p:nvPr>
        </p:nvGraphicFramePr>
        <p:xfrm>
          <a:off x="162734" y="810427"/>
          <a:ext cx="9616886" cy="54426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2766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94120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37278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1. Warm air rising creates…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Low pressure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2. As air rises it cools and condenses creating…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Clouds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3. In low pressure areas there will be…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High Rainfall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4. Low pressure happens in the Hadley cell on the…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Equator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5. High pressure is caused when air is…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Sinking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indent="0" algn="l" fontAlgn="ctr"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6. This leads to no clouds and therefore…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Low Rainfall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In high pressure areas there will be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Clear skies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0" marR="0" lvl="0" indent="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8. High pressure areas happen in the Hadley cell on the...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Tropics of Cancer and Capricorn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9. The cell between the tropics and 60 degrees is called the ...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Ferrel cell 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506984">
                <a:tc>
                  <a:txBody>
                    <a:bodyPr/>
                    <a:lstStyle/>
                    <a:p>
                      <a:pPr marL="342900" indent="-342900" algn="l" fontAlgn="ctr">
                        <a:buAutoNum type="arabicPeriod" startAt="10"/>
                      </a:pPr>
                      <a:r>
                        <a:rPr lang="en-GB" sz="16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At the poles air is ...</a:t>
                      </a:r>
                      <a:endParaRPr lang="en-GB" sz="1600" b="0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Sinking </a:t>
                      </a: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692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Aft>
            <a:spcPts val="600"/>
          </a:spcAft>
          <a:defRPr sz="1200" dirty="0" err="1" smtClean="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  <a:cs typeface="Roboto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4283a62-dbf0-4bf3-9286-04d2ea05a3ac">
      <UserInfo>
        <DisplayName/>
        <AccountId xsi:nil="true"/>
        <AccountType/>
      </UserInfo>
    </SharedWithUsers>
    <TaxCatchAll xmlns="84283a62-dbf0-4bf3-9286-04d2ea05a3ac" xsi:nil="true"/>
    <lcf76f155ced4ddcb4097134ff3c332f xmlns="7cdbce52-7c58-4c49-97cb-d953267058b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MediaLengthInSeconds xmlns="7cdbce52-7c58-4c49-97cb-d953267058b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B2C33678990A47B1AF89009D1432DE" ma:contentTypeVersion="20" ma:contentTypeDescription="Create a new document." ma:contentTypeScope="" ma:versionID="84df53de33849cc1350260a811e69c19">
  <xsd:schema xmlns:xsd="http://www.w3.org/2001/XMLSchema" xmlns:xs="http://www.w3.org/2001/XMLSchema" xmlns:p="http://schemas.microsoft.com/office/2006/metadata/properties" xmlns:ns1="http://schemas.microsoft.com/sharepoint/v3" xmlns:ns2="7cdbce52-7c58-4c49-97cb-d953267058b2" xmlns:ns3="84283a62-dbf0-4bf3-9286-04d2ea05a3ac" targetNamespace="http://schemas.microsoft.com/office/2006/metadata/properties" ma:root="true" ma:fieldsID="ee46e78e683096a74f44652e7f9427d2" ns1:_="" ns2:_="" ns3:_="">
    <xsd:import namespace="http://schemas.microsoft.com/sharepoint/v3"/>
    <xsd:import namespace="7cdbce52-7c58-4c49-97cb-d953267058b2"/>
    <xsd:import namespace="84283a62-dbf0-4bf3-9286-04d2ea05a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dbce52-7c58-4c49-97cb-d953267058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547d1d0-3da5-4772-b279-2d11b77b4c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83a62-dbf0-4bf3-9286-04d2ea05a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470466-aab1-4554-a355-bc87322591bc}" ma:internalName="TaxCatchAll" ma:showField="CatchAllData" ma:web="84283a62-dbf0-4bf3-9286-04d2ea05a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20F8DA-C4FB-4450-BACC-F5A742E79B9F}">
  <ds:schemaRefs>
    <ds:schemaRef ds:uri="7cdbce52-7c58-4c49-97cb-d953267058b2"/>
    <ds:schemaRef ds:uri="84283a62-dbf0-4bf3-9286-04d2ea05a3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75D951D-B178-46C3-B2A1-D2017F516FFC}">
  <ds:schemaRefs>
    <ds:schemaRef ds:uri="7cdbce52-7c58-4c49-97cb-d953267058b2"/>
    <ds:schemaRef ds:uri="84283a62-dbf0-4bf3-9286-04d2ea05a3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6183</Words>
  <Application>Microsoft Office PowerPoint</Application>
  <PresentationFormat>A4 Paper (210x297 mm)</PresentationFormat>
  <Paragraphs>906</Paragraphs>
  <Slides>37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Title Slide</vt:lpstr>
      <vt:lpstr>Teacher 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Quinn</dc:creator>
  <cp:lastModifiedBy>Charlotte Grocott</cp:lastModifiedBy>
  <cp:revision>3</cp:revision>
  <cp:lastPrinted>2025-06-06T13:05:15Z</cp:lastPrinted>
  <dcterms:created xsi:type="dcterms:W3CDTF">2021-04-22T13:12:58Z</dcterms:created>
  <dcterms:modified xsi:type="dcterms:W3CDTF">2025-10-16T06:45:11Z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0x01010013B2C33678990A47B1AF89009D1432DE</vt:lpwstr>
  </property>
  <property fmtid="{D5CDD505-2E9C-101B-9397-08002B2CF9AE}" pid="3" name="MediaServiceImageTags">
    <vt:lpwstr/>
  </property>
  <property fmtid="{D5CDD505-2E9C-101B-9397-08002B2CF9AE}" pid="4" name="Order">
    <vt:r8>23365100</vt:r8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